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6" r:id="rId2"/>
    <p:sldId id="324" r:id="rId3"/>
    <p:sldId id="323" r:id="rId4"/>
    <p:sldId id="325" r:id="rId5"/>
    <p:sldId id="322" r:id="rId6"/>
    <p:sldId id="326" r:id="rId7"/>
    <p:sldId id="328" r:id="rId8"/>
    <p:sldId id="330" r:id="rId9"/>
    <p:sldId id="329" r:id="rId10"/>
    <p:sldId id="331" r:id="rId11"/>
    <p:sldId id="332" r:id="rId12"/>
    <p:sldId id="333" r:id="rId13"/>
    <p:sldId id="334" r:id="rId14"/>
    <p:sldId id="327" r:id="rId15"/>
  </p:sldIdLst>
  <p:sldSz cx="9144000" cy="6858000" type="screen4x3"/>
  <p:notesSz cx="6858000" cy="994568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851" autoAdjust="0"/>
    <p:restoredTop sz="64121" autoAdjust="0"/>
  </p:normalViewPr>
  <p:slideViewPr>
    <p:cSldViewPr>
      <p:cViewPr varScale="1">
        <p:scale>
          <a:sx n="45" d="100"/>
          <a:sy n="45" d="100"/>
        </p:scale>
        <p:origin x="1932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52" d="100"/>
        <a:sy n="52" d="100"/>
      </p:scale>
      <p:origin x="0" y="0"/>
    </p:cViewPr>
  </p:sorterViewPr>
  <p:notesViewPr>
    <p:cSldViewPr>
      <p:cViewPr varScale="1">
        <p:scale>
          <a:sx n="45" d="100"/>
          <a:sy n="45" d="100"/>
        </p:scale>
        <p:origin x="2823" y="4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C092FE-B26E-4933-89FB-D19922B8EE39}" type="datetimeFigureOut">
              <a:rPr lang="en-AU" smtClean="0"/>
              <a:t>3/12/2017</a:t>
            </a:fld>
            <a:endParaRPr lang="en-A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42975" y="746125"/>
            <a:ext cx="4972050" cy="37290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A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724202"/>
            <a:ext cx="5486400" cy="447556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46678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9446678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C84625A-644C-435C-89AD-6010A46AF4B6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1500356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sz="1600" dirty="0"/>
              <a:t>To be like Jesus</a:t>
            </a:r>
          </a:p>
          <a:p>
            <a:endParaRPr lang="en-AU" sz="1600" dirty="0"/>
          </a:p>
          <a:p>
            <a:endParaRPr lang="en-AU" sz="1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84625A-644C-435C-89AD-6010A46AF4B6}" type="slidenum">
              <a:rPr lang="en-AU" smtClean="0"/>
              <a:t>1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5302430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84625A-644C-435C-89AD-6010A46AF4B6}" type="slidenum">
              <a:rPr lang="en-AU" smtClean="0"/>
              <a:t>4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48878691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84625A-644C-435C-89AD-6010A46AF4B6}" type="slidenum">
              <a:rPr lang="en-AU" smtClean="0"/>
              <a:t>5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20299637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84625A-644C-435C-89AD-6010A46AF4B6}" type="slidenum">
              <a:rPr lang="en-AU" smtClean="0"/>
              <a:t>6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44811532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84625A-644C-435C-89AD-6010A46AF4B6}" type="slidenum">
              <a:rPr lang="en-AU" smtClean="0"/>
              <a:t>7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24148283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84625A-644C-435C-89AD-6010A46AF4B6}" type="slidenum">
              <a:rPr lang="en-AU" smtClean="0"/>
              <a:t>9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91547662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84625A-644C-435C-89AD-6010A46AF4B6}" type="slidenum">
              <a:rPr lang="en-AU" smtClean="0"/>
              <a:t>10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75466301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84625A-644C-435C-89AD-6010A46AF4B6}" type="slidenum">
              <a:rPr lang="en-AU" smtClean="0"/>
              <a:t>11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94638468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84625A-644C-435C-89AD-6010A46AF4B6}" type="slidenum">
              <a:rPr lang="en-AU" smtClean="0"/>
              <a:t>13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66046058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84625A-644C-435C-89AD-6010A46AF4B6}" type="slidenum">
              <a:rPr lang="en-AU" smtClean="0"/>
              <a:t>14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0611680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0"/>
            <a:ext cx="9144000" cy="620688"/>
          </a:xfrm>
          <a:prstGeom prst="rect">
            <a:avLst/>
          </a:prstGeom>
          <a:gradFill>
            <a:gsLst>
              <a:gs pos="0">
                <a:schemeClr val="accent1">
                  <a:shade val="51000"/>
                  <a:satMod val="130000"/>
                  <a:alpha val="78000"/>
                </a:schemeClr>
              </a:gs>
              <a:gs pos="80000">
                <a:schemeClr val="accent1">
                  <a:shade val="93000"/>
                  <a:satMod val="130000"/>
                  <a:alpha val="80000"/>
                </a:schemeClr>
              </a:gs>
              <a:gs pos="100000">
                <a:schemeClr val="accent1">
                  <a:shade val="94000"/>
                  <a:satMod val="135000"/>
                  <a:alpha val="78000"/>
                </a:schemeClr>
              </a:gs>
            </a:gsLst>
          </a:gra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8424" y="78625"/>
            <a:ext cx="565472" cy="484838"/>
          </a:xfrm>
          <a:prstGeom prst="rect">
            <a:avLst/>
          </a:prstGeom>
        </p:spPr>
      </p:pic>
      <p:sp>
        <p:nvSpPr>
          <p:cNvPr id="6" name="TextBox 5"/>
          <p:cNvSpPr txBox="1"/>
          <p:nvPr userDrawn="1"/>
        </p:nvSpPr>
        <p:spPr>
          <a:xfrm>
            <a:off x="3275856" y="116632"/>
            <a:ext cx="50405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Evangel Christian Fellowship</a:t>
            </a:r>
          </a:p>
        </p:txBody>
      </p:sp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0" y="4149080"/>
            <a:ext cx="9144000" cy="1052736"/>
          </a:xfrm>
        </p:spPr>
        <p:txBody>
          <a:bodyPr/>
          <a:lstStyle>
            <a:lvl1pPr algn="ctr" latinLnBrk="0">
              <a:defRPr b="1" baseline="0">
                <a:latin typeface="Century Gothic" panose="020B0502020202020204" pitchFamily="34" charset="0"/>
                <a:cs typeface="Arial" pitchFamily="34" charset="0"/>
              </a:defRPr>
            </a:lvl1pPr>
          </a:lstStyle>
          <a:p>
            <a:r>
              <a:rPr lang="en-US" altLang="ko-KR" dirty="0"/>
              <a:t>[Message Title]</a:t>
            </a:r>
            <a:endParaRPr lang="ko-KR" altLang="en-US" dirty="0"/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5301208"/>
            <a:ext cx="9144000" cy="504825"/>
          </a:xfrm>
        </p:spPr>
        <p:txBody>
          <a:bodyPr>
            <a:noAutofit/>
          </a:bodyPr>
          <a:lstStyle>
            <a:lvl1pPr marL="0" indent="0" algn="ctr">
              <a:buNone/>
              <a:defRPr sz="2400" b="1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n-US" dirty="0"/>
              <a:t>[Speaker’s Name]</a:t>
            </a:r>
          </a:p>
        </p:txBody>
      </p:sp>
      <p:sp>
        <p:nvSpPr>
          <p:cNvPr id="21" name="Text Placeholder 20"/>
          <p:cNvSpPr>
            <a:spLocks noGrp="1"/>
          </p:cNvSpPr>
          <p:nvPr>
            <p:ph type="body" sz="quarter" idx="12" hasCustomPrompt="1"/>
          </p:nvPr>
        </p:nvSpPr>
        <p:spPr>
          <a:xfrm>
            <a:off x="107504" y="6237312"/>
            <a:ext cx="2519362" cy="504825"/>
          </a:xfrm>
        </p:spPr>
        <p:txBody>
          <a:bodyPr>
            <a:noAutofit/>
          </a:bodyPr>
          <a:lstStyle>
            <a:lvl1pPr marL="0" indent="0">
              <a:buNone/>
              <a:defRPr sz="1800" b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[Date]</a:t>
            </a:r>
          </a:p>
        </p:txBody>
      </p:sp>
    </p:spTree>
    <p:extLst>
      <p:ext uri="{BB962C8B-B14F-4D97-AF65-F5344CB8AC3E}">
        <p14:creationId xmlns:p14="http://schemas.microsoft.com/office/powerpoint/2010/main" val="20324166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16778"/>
            <a:ext cx="9144000" cy="1052736"/>
          </a:xfrm>
        </p:spPr>
        <p:txBody>
          <a:bodyPr/>
          <a:lstStyle>
            <a:lvl1pPr>
              <a:defRPr b="1" baseline="0">
                <a:latin typeface="Century Gothic" panose="020B0502020202020204" pitchFamily="34" charset="0"/>
                <a:cs typeface="Arial" pitchFamily="34" charset="0"/>
              </a:defRPr>
            </a:lvl1pPr>
          </a:lstStyle>
          <a:p>
            <a:r>
              <a:rPr lang="en-US" altLang="ko-KR" dirty="0"/>
              <a:t>[Message Title]</a:t>
            </a:r>
            <a:endParaRPr lang="ko-KR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207293"/>
            <a:ext cx="8712968" cy="4525963"/>
          </a:xfrm>
        </p:spPr>
        <p:txBody>
          <a:bodyPr/>
          <a:lstStyle>
            <a:lvl1pPr>
              <a:defRPr>
                <a:latin typeface="Arial Rounded MT Bold" panose="020F0704030504030204" pitchFamily="34" charset="0"/>
              </a:defRPr>
            </a:lvl1pPr>
            <a:lvl2pPr>
              <a:defRPr>
                <a:latin typeface="Arial Rounded MT Bold" panose="020F0704030504030204" pitchFamily="34" charset="0"/>
              </a:defRPr>
            </a:lvl2pPr>
            <a:lvl3pPr>
              <a:defRPr>
                <a:latin typeface="Arial Rounded MT Bold" panose="020F0704030504030204" pitchFamily="34" charset="0"/>
              </a:defRPr>
            </a:lvl3pPr>
            <a:lvl4pPr>
              <a:defRPr>
                <a:latin typeface="Arial Rounded MT Bold" panose="020F0704030504030204" pitchFamily="34" charset="0"/>
              </a:defRPr>
            </a:lvl4pPr>
            <a:lvl5pPr>
              <a:defRPr>
                <a:latin typeface="Arial Rounded MT Bold" panose="020F0704030504030204" pitchFamily="34" charset="0"/>
              </a:defRPr>
            </a:lvl5pPr>
          </a:lstStyle>
          <a:p>
            <a:pPr lvl="0"/>
            <a:r>
              <a:rPr lang="en-US" altLang="ko-KR" dirty="0"/>
              <a:t>Click to edit Master text styles</a:t>
            </a:r>
          </a:p>
          <a:p>
            <a:pPr lvl="1"/>
            <a:r>
              <a:rPr lang="en-US" altLang="ko-KR" dirty="0"/>
              <a:t>Second level</a:t>
            </a:r>
          </a:p>
          <a:p>
            <a:pPr lvl="2"/>
            <a:r>
              <a:rPr lang="en-US" altLang="ko-KR" dirty="0"/>
              <a:t>Third level</a:t>
            </a:r>
          </a:p>
          <a:p>
            <a:pPr lvl="3"/>
            <a:r>
              <a:rPr lang="en-US" altLang="ko-KR" dirty="0"/>
              <a:t>Fourth level</a:t>
            </a:r>
          </a:p>
          <a:p>
            <a:pPr lvl="4"/>
            <a:r>
              <a:rPr lang="en-US" altLang="ko-KR" dirty="0"/>
              <a:t>Fifth level</a:t>
            </a:r>
            <a:endParaRPr lang="ko-KR" altLang="en-US" dirty="0"/>
          </a:p>
        </p:txBody>
      </p:sp>
      <p:sp>
        <p:nvSpPr>
          <p:cNvPr id="7" name="Rectangle 6"/>
          <p:cNvSpPr/>
          <p:nvPr userDrawn="1"/>
        </p:nvSpPr>
        <p:spPr>
          <a:xfrm>
            <a:off x="0" y="6237312"/>
            <a:ext cx="7092280" cy="620688"/>
          </a:xfrm>
          <a:prstGeom prst="rect">
            <a:avLst/>
          </a:prstGeom>
          <a:gradFill>
            <a:gsLst>
              <a:gs pos="0">
                <a:schemeClr val="accent1">
                  <a:shade val="51000"/>
                  <a:satMod val="130000"/>
                  <a:alpha val="78000"/>
                </a:schemeClr>
              </a:gs>
              <a:gs pos="80000">
                <a:schemeClr val="accent1">
                  <a:shade val="93000"/>
                  <a:satMod val="130000"/>
                  <a:alpha val="80000"/>
                </a:schemeClr>
              </a:gs>
              <a:gs pos="100000">
                <a:schemeClr val="accent1">
                  <a:shade val="94000"/>
                  <a:satMod val="135000"/>
                  <a:alpha val="78000"/>
                </a:schemeClr>
              </a:gs>
            </a:gsLst>
          </a:gra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6324983"/>
            <a:ext cx="565472" cy="484838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1043608" y="6362990"/>
            <a:ext cx="50405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Evangel Christian Fellowship</a:t>
            </a:r>
          </a:p>
        </p:txBody>
      </p:sp>
    </p:spTree>
    <p:extLst>
      <p:ext uri="{BB962C8B-B14F-4D97-AF65-F5344CB8AC3E}">
        <p14:creationId xmlns:p14="http://schemas.microsoft.com/office/powerpoint/2010/main" val="36940157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16778"/>
            <a:ext cx="9144000" cy="105273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altLang="ko-KR" dirty="0"/>
              <a:t>[Message Title]</a:t>
            </a:r>
            <a:endParaRPr lang="ko-KR" alt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9512" y="1268761"/>
            <a:ext cx="8784976" cy="46085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altLang="ko-KR" dirty="0"/>
              <a:t>Click to edit Master text styles</a:t>
            </a:r>
          </a:p>
          <a:p>
            <a:pPr lvl="1"/>
            <a:r>
              <a:rPr lang="en-US" altLang="ko-KR" dirty="0"/>
              <a:t>Second level</a:t>
            </a:r>
          </a:p>
          <a:p>
            <a:pPr lvl="2"/>
            <a:r>
              <a:rPr lang="en-US" altLang="ko-KR" dirty="0"/>
              <a:t>Third level</a:t>
            </a:r>
          </a:p>
          <a:p>
            <a:pPr lvl="3"/>
            <a:r>
              <a:rPr lang="en-US" altLang="ko-KR" dirty="0"/>
              <a:t>Fourth level</a:t>
            </a:r>
          </a:p>
          <a:p>
            <a:pPr lvl="4"/>
            <a:r>
              <a:rPr lang="en-US" altLang="ko-KR" dirty="0"/>
              <a:t>Fifth level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373382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l" defTabSz="914400" rtl="0" eaLnBrk="1" latinLnBrk="0" hangingPunct="1">
        <a:spcBef>
          <a:spcPct val="0"/>
        </a:spcBef>
        <a:buNone/>
        <a:defRPr sz="4000" b="1" kern="1200">
          <a:solidFill>
            <a:schemeClr val="tx1"/>
          </a:solidFill>
          <a:latin typeface="Century Gothic" panose="020B0502020202020204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z="3600" dirty="0"/>
              <a:t>Sons of God: </a:t>
            </a:r>
            <a:br>
              <a:rPr lang="en-AU" sz="3600" dirty="0"/>
            </a:br>
            <a:r>
              <a:rPr lang="en-AU" sz="2800" i="1" dirty="0"/>
              <a:t>Created in the image and likeness of the Father</a:t>
            </a:r>
            <a:endParaRPr lang="en-US" sz="2800" i="1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Gen 1:26-31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/>
              <a:t>03/12/17</a:t>
            </a:r>
          </a:p>
        </p:txBody>
      </p:sp>
    </p:spTree>
    <p:extLst>
      <p:ext uri="{BB962C8B-B14F-4D97-AF65-F5344CB8AC3E}">
        <p14:creationId xmlns:p14="http://schemas.microsoft.com/office/powerpoint/2010/main" val="23616100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CE84B2-FB78-4CE6-B8D7-1471654E50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U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36408C41-ECC4-4194-9D5F-9AADA394AF7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370" y="16778"/>
            <a:ext cx="9133630" cy="58053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8953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F36250-951F-47D9-B7B9-F470DE3114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U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009CF8DA-A1E5-4981-9B9B-0666AC5999B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7001" y="16778"/>
            <a:ext cx="9143999" cy="62205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04530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BEF4FF-EE46-4F02-AA60-71BDDCD261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U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4D24030D-82A8-491D-9FD5-EC9F371084A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0" y="32792"/>
            <a:ext cx="4653389" cy="620452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CB165E3-8CE7-4086-B57A-55FF58F78C5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53388" y="0"/>
            <a:ext cx="4490611" cy="6237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72792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Image result for Genesis 1:27">
            <a:extLst>
              <a:ext uri="{FF2B5EF4-FFF2-40B4-BE49-F238E27FC236}">
                <a16:creationId xmlns:a16="http://schemas.microsoft.com/office/drawing/2014/main" id="{919C3AC5-F9C3-4E8E-ACA2-AD13174DFC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PencilGrayscale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36712"/>
            <a:ext cx="9144000" cy="5449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7740298-E9C5-4009-8342-99D008D287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Gen 1:26-31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28D15A-558E-4C71-BFF1-4AC070CEAD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7504" y="859532"/>
            <a:ext cx="9036496" cy="5449788"/>
          </a:xfrm>
          <a:solidFill>
            <a:schemeClr val="bg1">
              <a:alpha val="70000"/>
            </a:schemeClr>
          </a:solidFill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AU" b="1" baseline="30000" dirty="0"/>
              <a:t>26 </a:t>
            </a:r>
            <a:r>
              <a:rPr lang="en-AU" dirty="0"/>
              <a:t>Then God said, “Let Us make man in </a:t>
            </a:r>
            <a:r>
              <a:rPr lang="en-AU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Our image</a:t>
            </a:r>
            <a:r>
              <a:rPr lang="en-AU" dirty="0"/>
              <a:t>, according to </a:t>
            </a:r>
            <a:r>
              <a:rPr lang="en-AU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Our likeness</a:t>
            </a:r>
            <a:r>
              <a:rPr lang="en-AU" dirty="0"/>
              <a:t>; let them have dominion over the fish of the sea, over the birds of the air, and over the cattle, over all</a:t>
            </a:r>
            <a:r>
              <a:rPr lang="en-AU" baseline="30000" dirty="0"/>
              <a:t> </a:t>
            </a:r>
            <a:r>
              <a:rPr lang="en-AU" dirty="0"/>
              <a:t>the earth and over every creeping thing that creeps on the earth.” </a:t>
            </a:r>
            <a:r>
              <a:rPr lang="en-AU" b="1" baseline="30000" dirty="0"/>
              <a:t>27 </a:t>
            </a:r>
            <a:r>
              <a:rPr lang="en-AU" dirty="0"/>
              <a:t>So God created man in </a:t>
            </a:r>
            <a:r>
              <a:rPr lang="en-AU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His </a:t>
            </a:r>
            <a:r>
              <a:rPr lang="en-AU" i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own</a:t>
            </a:r>
            <a:r>
              <a:rPr lang="en-AU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image</a:t>
            </a:r>
            <a:r>
              <a:rPr lang="en-AU" dirty="0"/>
              <a:t>; in the </a:t>
            </a:r>
            <a:r>
              <a:rPr lang="en-AU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image of God</a:t>
            </a:r>
            <a:r>
              <a:rPr lang="en-AU" dirty="0"/>
              <a:t> He created him; male and female He created them. </a:t>
            </a:r>
            <a:r>
              <a:rPr lang="en-AU" b="1" baseline="30000" dirty="0"/>
              <a:t>28 </a:t>
            </a:r>
            <a:r>
              <a:rPr lang="en-AU" dirty="0"/>
              <a:t>Then God blessed them, and God said to them, “Be fruitful and multiply; fill the earth and subdue it; have dominion over the fish of the sea, over the birds of the air, and over every living thing that moves on the earth.”</a:t>
            </a:r>
          </a:p>
        </p:txBody>
      </p:sp>
    </p:spTree>
    <p:extLst>
      <p:ext uri="{BB962C8B-B14F-4D97-AF65-F5344CB8AC3E}">
        <p14:creationId xmlns:p14="http://schemas.microsoft.com/office/powerpoint/2010/main" val="3504834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Image result for Genesis 1:27">
            <a:extLst>
              <a:ext uri="{FF2B5EF4-FFF2-40B4-BE49-F238E27FC236}">
                <a16:creationId xmlns:a16="http://schemas.microsoft.com/office/drawing/2014/main" id="{919C3AC5-F9C3-4E8E-ACA2-AD13174DFC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PencilGrayscale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36712"/>
            <a:ext cx="9144000" cy="5449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7740298-E9C5-4009-8342-99D008D287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Gen 1:26-31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28D15A-558E-4C71-BFF1-4AC070CEAD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9512" y="859532"/>
            <a:ext cx="8784976" cy="5449788"/>
          </a:xfrm>
          <a:solidFill>
            <a:schemeClr val="bg1">
              <a:alpha val="70000"/>
            </a:schemeClr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AU" sz="3000" b="1" baseline="30000" dirty="0"/>
              <a:t>29 </a:t>
            </a:r>
            <a:r>
              <a:rPr lang="en-AU" sz="3000" dirty="0"/>
              <a:t>And God said, “See, I have given you every herb </a:t>
            </a:r>
            <a:r>
              <a:rPr lang="en-AU" sz="3000" i="1" dirty="0"/>
              <a:t>that</a:t>
            </a:r>
            <a:r>
              <a:rPr lang="en-AU" sz="3000" dirty="0"/>
              <a:t> yields seed which </a:t>
            </a:r>
            <a:r>
              <a:rPr lang="en-AU" sz="3000" i="1" dirty="0"/>
              <a:t>is</a:t>
            </a:r>
            <a:r>
              <a:rPr lang="en-AU" sz="3000" dirty="0"/>
              <a:t> on the face of all the earth, and every tree whose fruit yields seed; to you it shall be for food. </a:t>
            </a:r>
            <a:r>
              <a:rPr lang="en-AU" sz="3000" b="1" baseline="30000" dirty="0"/>
              <a:t>30 </a:t>
            </a:r>
            <a:r>
              <a:rPr lang="en-AU" sz="3000" dirty="0"/>
              <a:t>Also, to every beast of the earth, to every bird of the air, and to everything that creeps on the earth, in which </a:t>
            </a:r>
            <a:r>
              <a:rPr lang="en-AU" sz="3000" i="1" dirty="0"/>
              <a:t>there is</a:t>
            </a:r>
            <a:r>
              <a:rPr lang="en-AU" sz="3000" dirty="0"/>
              <a:t> life, </a:t>
            </a:r>
            <a:r>
              <a:rPr lang="en-AU" sz="3000" i="1" dirty="0"/>
              <a:t>I have given</a:t>
            </a:r>
            <a:r>
              <a:rPr lang="en-AU" sz="3000" dirty="0"/>
              <a:t> every green herb for food”; and it was so. </a:t>
            </a:r>
            <a:r>
              <a:rPr lang="en-AU" sz="3000" b="1" baseline="30000" dirty="0"/>
              <a:t>31 </a:t>
            </a:r>
            <a:r>
              <a:rPr lang="en-AU" sz="3000" dirty="0"/>
              <a:t>Then God saw everything that He had made, and indeed </a:t>
            </a:r>
            <a:r>
              <a:rPr lang="en-AU" sz="3000" i="1" dirty="0"/>
              <a:t>it was </a:t>
            </a:r>
            <a:r>
              <a:rPr lang="en-AU" sz="3000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very good</a:t>
            </a:r>
            <a:r>
              <a:rPr lang="en-AU" sz="3000" dirty="0"/>
              <a:t>. So the evening and the morning were the sixth day.</a:t>
            </a:r>
          </a:p>
        </p:txBody>
      </p:sp>
    </p:spTree>
    <p:extLst>
      <p:ext uri="{BB962C8B-B14F-4D97-AF65-F5344CB8AC3E}">
        <p14:creationId xmlns:p14="http://schemas.microsoft.com/office/powerpoint/2010/main" val="9636413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590234-3E67-45FC-9A8F-DE96FFB866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z="3800" dirty="0"/>
              <a:t>1) Created in His image and likeness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8B977D-691C-4438-A698-F2534E7D38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dirty="0"/>
              <a:t>Image = Inward spiritual potential</a:t>
            </a:r>
            <a:endParaRPr lang="en-AU" sz="1600" dirty="0"/>
          </a:p>
          <a:p>
            <a:r>
              <a:rPr lang="en-AU" dirty="0"/>
              <a:t>Likeness = Potential of character, expressing Him</a:t>
            </a:r>
          </a:p>
          <a:p>
            <a:r>
              <a:rPr lang="en-AU" dirty="0"/>
              <a:t>We are to reveal His image, will &amp; nature.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9DDA32E-EBB2-4344-9EDE-079B801209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356992"/>
            <a:ext cx="4211960" cy="286312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7BE7DD3-9093-4D8C-9482-DF934DD4808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0810" t="12355" r="21934" b="33235"/>
          <a:stretch/>
        </p:blipFill>
        <p:spPr>
          <a:xfrm>
            <a:off x="4211960" y="3356992"/>
            <a:ext cx="2880320" cy="2863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73454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64D7B9-409A-4E7E-AC26-2FBBD9F380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2 Cor 3:17-18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9BA8A5-1266-4FDC-A79D-214EA922D2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AU" b="1" baseline="30000" dirty="0"/>
              <a:t>17 </a:t>
            </a:r>
            <a:r>
              <a:rPr lang="en-AU" dirty="0"/>
              <a:t>Now the Lord is the Spirit; and where the Spirit of the Lord </a:t>
            </a:r>
            <a:r>
              <a:rPr lang="en-AU" i="1" dirty="0"/>
              <a:t>is</a:t>
            </a:r>
            <a:r>
              <a:rPr lang="en-AU" dirty="0"/>
              <a:t>, there </a:t>
            </a:r>
            <a:r>
              <a:rPr lang="en-AU" i="1" dirty="0"/>
              <a:t>is</a:t>
            </a:r>
            <a:r>
              <a:rPr lang="en-AU" dirty="0"/>
              <a:t> liberty. </a:t>
            </a:r>
            <a:br>
              <a:rPr lang="en-AU" dirty="0"/>
            </a:br>
            <a:r>
              <a:rPr lang="en-AU" b="1" baseline="30000" dirty="0"/>
              <a:t>18 </a:t>
            </a:r>
            <a:r>
              <a:rPr lang="en-AU" dirty="0"/>
              <a:t>But we all, with unveiled face, beholding as in a mirror the glory of the Lord, are being transformed into the same image from glory to glory, just as by the Spirit of the Lord.</a:t>
            </a:r>
          </a:p>
        </p:txBody>
      </p:sp>
    </p:spTree>
    <p:extLst>
      <p:ext uri="{BB962C8B-B14F-4D97-AF65-F5344CB8AC3E}">
        <p14:creationId xmlns:p14="http://schemas.microsoft.com/office/powerpoint/2010/main" val="19700258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6B6C41-93B5-4F55-81A0-3F822E08FD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Rom 8:28-30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DF2427-618A-46BC-BBF9-2F312AB909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1520" y="1207293"/>
            <a:ext cx="8712968" cy="4886003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AU" baseline="30000" dirty="0"/>
              <a:t>28</a:t>
            </a:r>
            <a:r>
              <a:rPr lang="en-AU" dirty="0"/>
              <a:t> And we know that all things work together for good to those who love God, to those who are the called according to His purpose. </a:t>
            </a:r>
            <a:br>
              <a:rPr lang="en-AU" dirty="0"/>
            </a:br>
            <a:r>
              <a:rPr lang="en-AU" baseline="30000" dirty="0"/>
              <a:t>29</a:t>
            </a:r>
            <a:r>
              <a:rPr lang="en-AU" dirty="0"/>
              <a:t> For whom He foreknew, He also predestined to be conformed to the image of His Son, that He might be the firstborn among many brethren. </a:t>
            </a:r>
            <a:r>
              <a:rPr lang="en-AU" baseline="30000" dirty="0"/>
              <a:t>30</a:t>
            </a:r>
            <a:r>
              <a:rPr lang="en-AU" dirty="0"/>
              <a:t> Moreover whom He predestined, these He also called; whom He called, these He also justified; and whom He justified, these He also glorified.</a:t>
            </a:r>
          </a:p>
        </p:txBody>
      </p:sp>
    </p:spTree>
    <p:extLst>
      <p:ext uri="{BB962C8B-B14F-4D97-AF65-F5344CB8AC3E}">
        <p14:creationId xmlns:p14="http://schemas.microsoft.com/office/powerpoint/2010/main" val="5363663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69B862-C3C1-4B8E-8353-007F4CBB62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z="3000" dirty="0"/>
              <a:t>2) Created as a spirit being with a soul and body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559AB2-4FC5-4296-9FD5-8860B251EB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dirty="0"/>
              <a:t>We are the same kind as God (spirit)</a:t>
            </a:r>
          </a:p>
          <a:p>
            <a:r>
              <a:rPr lang="en-AU" sz="2900" dirty="0" err="1"/>
              <a:t>Jn</a:t>
            </a:r>
            <a:r>
              <a:rPr lang="en-AU" sz="2900" dirty="0"/>
              <a:t> 4:24 - God </a:t>
            </a:r>
            <a:r>
              <a:rPr lang="en-AU" sz="2900" i="1" dirty="0"/>
              <a:t>is</a:t>
            </a:r>
            <a:r>
              <a:rPr lang="en-AU" sz="2900" dirty="0"/>
              <a:t> Spirit, and those who worship Him must worship in spirit and truth.”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AEF6B5D-406E-459A-9668-820BFAE03B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36096" y="3174122"/>
            <a:ext cx="3707904" cy="370790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C308951-1665-4547-B744-78F038B067C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3203828"/>
            <a:ext cx="5436096" cy="29614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984320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69B862-C3C1-4B8E-8353-007F4CBB62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z="3000" dirty="0"/>
              <a:t>2) Created as a spirit being with a soul and body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559AB2-4FC5-4296-9FD5-8860B251EB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069515"/>
            <a:ext cx="8964488" cy="5167798"/>
          </a:xfrm>
        </p:spPr>
        <p:txBody>
          <a:bodyPr>
            <a:normAutofit fontScale="92500" lnSpcReduction="10000"/>
          </a:bodyPr>
          <a:lstStyle/>
          <a:p>
            <a:r>
              <a:rPr lang="en-AU" dirty="0"/>
              <a:t>Because we are in spirit dimension, we can communicate with Him.</a:t>
            </a:r>
          </a:p>
          <a:p>
            <a:r>
              <a:rPr lang="en-AU" dirty="0"/>
              <a:t>Life is in the spirit but our soul determines the Life that will come forth</a:t>
            </a:r>
            <a:br>
              <a:rPr lang="en-AU" dirty="0"/>
            </a:br>
            <a:r>
              <a:rPr lang="en-AU" dirty="0"/>
              <a:t>- we have a choice!</a:t>
            </a:r>
            <a:br>
              <a:rPr lang="en-AU" dirty="0"/>
            </a:br>
            <a:r>
              <a:rPr lang="en-AU" dirty="0"/>
              <a:t>- power to choose what is right.</a:t>
            </a:r>
            <a:br>
              <a:rPr lang="en-AU" dirty="0"/>
            </a:br>
            <a:r>
              <a:rPr lang="en-AU" dirty="0"/>
              <a:t>1 Pet 4: </a:t>
            </a:r>
            <a:r>
              <a:rPr lang="en-AU" baseline="30000" dirty="0"/>
              <a:t>1</a:t>
            </a:r>
            <a:r>
              <a:rPr lang="en-AU" dirty="0"/>
              <a:t>Therefore, since Christ suffered for us in the flesh, arm yourselves also with the same mind, for he who has suffered in the flesh has ceased from sin, </a:t>
            </a:r>
            <a:r>
              <a:rPr lang="en-AU" b="1" baseline="30000" dirty="0"/>
              <a:t>2 </a:t>
            </a:r>
            <a:r>
              <a:rPr lang="en-AU" dirty="0"/>
              <a:t>that he no longer should live the rest of </a:t>
            </a:r>
            <a:r>
              <a:rPr lang="en-AU" i="1" dirty="0"/>
              <a:t>his</a:t>
            </a:r>
            <a:r>
              <a:rPr lang="en-AU" dirty="0"/>
              <a:t> time in the flesh for the lusts of men, but for the will of God.</a:t>
            </a:r>
          </a:p>
        </p:txBody>
      </p:sp>
    </p:spTree>
    <p:extLst>
      <p:ext uri="{BB962C8B-B14F-4D97-AF65-F5344CB8AC3E}">
        <p14:creationId xmlns:p14="http://schemas.microsoft.com/office/powerpoint/2010/main" val="22606649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5ECBA0-9C93-4F13-BFA8-4CC7186E23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z="3200" dirty="0"/>
              <a:t>3) Created to have a relationship with God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67669D-CE5E-43FE-BAA3-FB06A4BB17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AU" b="1" dirty="0"/>
              <a:t>Gen 3:</a:t>
            </a:r>
            <a:r>
              <a:rPr lang="en-AU" b="1" baseline="30000" dirty="0"/>
              <a:t>8 </a:t>
            </a:r>
            <a:r>
              <a:rPr lang="en-AU" dirty="0"/>
              <a:t>And they heard the sound of the </a:t>
            </a:r>
            <a:r>
              <a:rPr lang="en-AU" cap="small" dirty="0"/>
              <a:t>Lord</a:t>
            </a:r>
            <a:r>
              <a:rPr lang="en-AU" dirty="0"/>
              <a:t> God walking in the garden in the cool of the day, and Adam and his wife hid themselves from the presence of the </a:t>
            </a:r>
            <a:r>
              <a:rPr lang="en-AU" cap="small" dirty="0"/>
              <a:t>Lord</a:t>
            </a:r>
            <a:r>
              <a:rPr lang="en-AU" dirty="0"/>
              <a:t> God among the trees of the garden.</a:t>
            </a:r>
          </a:p>
          <a:p>
            <a:pPr marL="0" indent="0">
              <a:buNone/>
            </a:pPr>
            <a:r>
              <a:rPr lang="en-AU" b="1" baseline="30000" dirty="0"/>
              <a:t>9 </a:t>
            </a:r>
            <a:r>
              <a:rPr lang="en-AU" dirty="0"/>
              <a:t>Then the </a:t>
            </a:r>
            <a:r>
              <a:rPr lang="en-AU" cap="small" dirty="0"/>
              <a:t>Lord</a:t>
            </a:r>
            <a:r>
              <a:rPr lang="en-AU" dirty="0"/>
              <a:t> God called to Adam and said to him, “Where </a:t>
            </a:r>
            <a:r>
              <a:rPr lang="en-AU" i="1" dirty="0"/>
              <a:t>are</a:t>
            </a:r>
            <a:r>
              <a:rPr lang="en-AU" dirty="0"/>
              <a:t> you?”</a:t>
            </a:r>
          </a:p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45474867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5ECBA0-9C93-4F13-BFA8-4CC7186E23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z="3200" dirty="0"/>
              <a:t>3) Created to have a relationship with God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67669D-CE5E-43FE-BAA3-FB06A4BB17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dirty="0"/>
              <a:t>God came looking for man.</a:t>
            </a:r>
          </a:p>
          <a:p>
            <a:pPr marL="0" indent="0">
              <a:buNone/>
            </a:pPr>
            <a:r>
              <a:rPr lang="en-AU" dirty="0"/>
              <a:t>Rom 5:8 – “But God demonstrates His own love toward us, in that while we were still sinners, Christ died for us.”</a:t>
            </a:r>
          </a:p>
          <a:p>
            <a:r>
              <a:rPr lang="en-AU" dirty="0"/>
              <a:t>Sin separates us but does not scared Him. He removes sin and is faithful to forgive. Acknowledge and repent.</a:t>
            </a:r>
            <a:br>
              <a:rPr lang="en-AU" dirty="0"/>
            </a:br>
            <a:r>
              <a:rPr lang="en-AU" dirty="0"/>
              <a:t>“He will save His people from their sins”</a:t>
            </a:r>
          </a:p>
        </p:txBody>
      </p:sp>
    </p:spTree>
    <p:extLst>
      <p:ext uri="{BB962C8B-B14F-4D97-AF65-F5344CB8AC3E}">
        <p14:creationId xmlns:p14="http://schemas.microsoft.com/office/powerpoint/2010/main" val="119328448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2BCF61-BDD4-498C-8A8F-B02EB785C5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Conclusion (men vs angels)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4C1B6F-F8D8-42A9-B7B0-961CB50554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1520" y="1207293"/>
            <a:ext cx="8712968" cy="4886003"/>
          </a:xfrm>
        </p:spPr>
        <p:txBody>
          <a:bodyPr>
            <a:normAutofit lnSpcReduction="10000"/>
          </a:bodyPr>
          <a:lstStyle/>
          <a:p>
            <a:r>
              <a:rPr lang="en-AU" dirty="0"/>
              <a:t>We were created to be children of God (family). Jesus restore the relationship.</a:t>
            </a:r>
            <a:br>
              <a:rPr lang="en-AU" dirty="0"/>
            </a:br>
            <a:r>
              <a:rPr lang="en-AU" dirty="0"/>
              <a:t>- Angels were created to assist (minister) us </a:t>
            </a:r>
            <a:r>
              <a:rPr lang="en-AU" dirty="0" err="1"/>
              <a:t>Heb</a:t>
            </a:r>
            <a:r>
              <a:rPr lang="en-AU" dirty="0"/>
              <a:t> 1:14</a:t>
            </a:r>
          </a:p>
          <a:p>
            <a:r>
              <a:rPr lang="en-AU" dirty="0"/>
              <a:t>We were created to rule not angels. Jesus came to show us how, an example.</a:t>
            </a:r>
            <a:br>
              <a:rPr lang="en-AU" dirty="0"/>
            </a:br>
            <a:r>
              <a:rPr lang="en-AU" dirty="0" err="1"/>
              <a:t>Heb</a:t>
            </a:r>
            <a:r>
              <a:rPr lang="en-AU" dirty="0"/>
              <a:t> 2:5-11</a:t>
            </a:r>
          </a:p>
          <a:p>
            <a:r>
              <a:rPr lang="en-AU" dirty="0"/>
              <a:t>Man through Christ can only be better and better, angels were already created perfect, so no more redemption for them.</a:t>
            </a:r>
          </a:p>
        </p:txBody>
      </p:sp>
    </p:spTree>
    <p:extLst>
      <p:ext uri="{BB962C8B-B14F-4D97-AF65-F5344CB8AC3E}">
        <p14:creationId xmlns:p14="http://schemas.microsoft.com/office/powerpoint/2010/main" val="236410152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7848</TotalTime>
  <Words>255</Words>
  <Application>Microsoft Office PowerPoint</Application>
  <PresentationFormat>On-screen Show (4:3)</PresentationFormat>
  <Paragraphs>43</Paragraphs>
  <Slides>14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0" baseType="lpstr">
      <vt:lpstr>맑은 고딕</vt:lpstr>
      <vt:lpstr>Arial</vt:lpstr>
      <vt:lpstr>Arial Rounded MT Bold</vt:lpstr>
      <vt:lpstr>Calibri</vt:lpstr>
      <vt:lpstr>Century Gothic</vt:lpstr>
      <vt:lpstr>Office Theme</vt:lpstr>
      <vt:lpstr>Sons of God:  Created in the image and likeness of the Father</vt:lpstr>
      <vt:lpstr>PowerPoint Presentation</vt:lpstr>
      <vt:lpstr>PowerPoint Presentation</vt:lpstr>
      <vt:lpstr>PowerPoint Presentation</vt:lpstr>
      <vt:lpstr>Gen 1:26-31</vt:lpstr>
      <vt:lpstr>Gen 1:26-31</vt:lpstr>
      <vt:lpstr>1) Created in His image and likeness</vt:lpstr>
      <vt:lpstr>2 Cor 3:17-18</vt:lpstr>
      <vt:lpstr>Rom 8:28-30</vt:lpstr>
      <vt:lpstr>2) Created as a spirit being with a soul and body</vt:lpstr>
      <vt:lpstr>2) Created as a spirit being with a soul and body</vt:lpstr>
      <vt:lpstr>3) Created to have a relationship with God</vt:lpstr>
      <vt:lpstr>3) Created to have a relationship with God</vt:lpstr>
      <vt:lpstr>Conclusion (men vs angels)</vt:lpstr>
    </vt:vector>
  </TitlesOfParts>
  <Company>Microsoft Corporation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Registered User</dc:creator>
  <cp:lastModifiedBy>Evangel</cp:lastModifiedBy>
  <cp:revision>153</cp:revision>
  <cp:lastPrinted>2016-05-21T23:01:06Z</cp:lastPrinted>
  <dcterms:created xsi:type="dcterms:W3CDTF">2014-04-01T16:35:38Z</dcterms:created>
  <dcterms:modified xsi:type="dcterms:W3CDTF">2017-12-03T02:12:31Z</dcterms:modified>
</cp:coreProperties>
</file>